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1" r:id="rId3"/>
    <p:sldId id="257" r:id="rId4"/>
    <p:sldId id="258" r:id="rId5"/>
    <p:sldId id="260" r:id="rId6"/>
    <p:sldId id="259" r:id="rId7"/>
    <p:sldId id="261" r:id="rId8"/>
    <p:sldId id="262" r:id="rId9"/>
    <p:sldId id="263" r:id="rId10"/>
    <p:sldId id="264" r:id="rId11"/>
    <p:sldId id="265" r:id="rId12"/>
    <p:sldId id="266" r:id="rId13"/>
    <p:sldId id="267" r:id="rId14"/>
    <p:sldId id="270" r:id="rId15"/>
    <p:sldId id="272"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78918C-F844-4D09-97EA-81E66FF1CF55}" type="datetimeFigureOut">
              <a:rPr lang="es-AR" smtClean="0"/>
              <a:pPr/>
              <a:t>23/10/2018</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3812F0-DA66-4165-AC59-D5C5FA8BCE45}" type="slidenum">
              <a:rPr lang="es-AR" smtClean="0"/>
              <a:pPr/>
              <a:t>‹Nº›</a:t>
            </a:fld>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E03812F0-DA66-4165-AC59-D5C5FA8BCE45}" type="slidenum">
              <a:rPr lang="es-AR" smtClean="0"/>
              <a:pPr/>
              <a:t>1</a:t>
            </a:fld>
            <a:endParaRPr lang="es-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E03812F0-DA66-4165-AC59-D5C5FA8BCE45}" type="slidenum">
              <a:rPr lang="es-AR" smtClean="0"/>
              <a:pPr/>
              <a:t>10</a:t>
            </a:fld>
            <a:endParaRPr lang="es-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E03812F0-DA66-4165-AC59-D5C5FA8BCE45}" type="slidenum">
              <a:rPr lang="es-AR" smtClean="0"/>
              <a:pPr/>
              <a:t>11</a:t>
            </a:fld>
            <a:endParaRPr lang="es-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E03812F0-DA66-4165-AC59-D5C5FA8BCE45}" type="slidenum">
              <a:rPr lang="es-AR" smtClean="0"/>
              <a:pPr/>
              <a:t>12</a:t>
            </a:fld>
            <a:endParaRPr lang="es-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E03812F0-DA66-4165-AC59-D5C5FA8BCE45}" type="slidenum">
              <a:rPr lang="es-AR" smtClean="0"/>
              <a:pPr/>
              <a:t>13</a:t>
            </a:fld>
            <a:endParaRPr lang="es-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E03812F0-DA66-4165-AC59-D5C5FA8BCE45}" type="slidenum">
              <a:rPr lang="es-AR" smtClean="0"/>
              <a:pPr/>
              <a:t>14</a:t>
            </a:fld>
            <a:endParaRPr lang="es-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E03812F0-DA66-4165-AC59-D5C5FA8BCE45}" type="slidenum">
              <a:rPr lang="es-AR" smtClean="0"/>
              <a:pPr/>
              <a:t>15</a:t>
            </a:fld>
            <a:endParaRPr lang="es-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E03812F0-DA66-4165-AC59-D5C5FA8BCE45}" type="slidenum">
              <a:rPr lang="es-AR" smtClean="0"/>
              <a:pPr/>
              <a:t>2</a:t>
            </a:fld>
            <a:endParaRPr lang="es-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E03812F0-DA66-4165-AC59-D5C5FA8BCE45}" type="slidenum">
              <a:rPr lang="es-AR" smtClean="0"/>
              <a:pPr/>
              <a:t>3</a:t>
            </a:fld>
            <a:endParaRPr lang="es-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E03812F0-DA66-4165-AC59-D5C5FA8BCE45}" type="slidenum">
              <a:rPr lang="es-AR" smtClean="0"/>
              <a:pPr/>
              <a:t>4</a:t>
            </a:fld>
            <a:endParaRPr lang="es-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E03812F0-DA66-4165-AC59-D5C5FA8BCE45}" type="slidenum">
              <a:rPr lang="es-AR" smtClean="0"/>
              <a:pPr/>
              <a:t>5</a:t>
            </a:fld>
            <a:endParaRPr lang="es-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E03812F0-DA66-4165-AC59-D5C5FA8BCE45}" type="slidenum">
              <a:rPr lang="es-AR" smtClean="0"/>
              <a:pPr/>
              <a:t>6</a:t>
            </a:fld>
            <a:endParaRPr lang="es-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E03812F0-DA66-4165-AC59-D5C5FA8BCE45}" type="slidenum">
              <a:rPr lang="es-AR" smtClean="0"/>
              <a:pPr/>
              <a:t>7</a:t>
            </a:fld>
            <a:endParaRPr lang="es-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E03812F0-DA66-4165-AC59-D5C5FA8BCE45}" type="slidenum">
              <a:rPr lang="es-AR" smtClean="0"/>
              <a:pPr/>
              <a:t>8</a:t>
            </a:fld>
            <a:endParaRPr lang="es-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a:p>
        </p:txBody>
      </p:sp>
      <p:sp>
        <p:nvSpPr>
          <p:cNvPr id="4" name="3 Marcador de número de diapositiva"/>
          <p:cNvSpPr>
            <a:spLocks noGrp="1"/>
          </p:cNvSpPr>
          <p:nvPr>
            <p:ph type="sldNum" sz="quarter" idx="10"/>
          </p:nvPr>
        </p:nvSpPr>
        <p:spPr/>
        <p:txBody>
          <a:bodyPr/>
          <a:lstStyle/>
          <a:p>
            <a:fld id="{E03812F0-DA66-4165-AC59-D5C5FA8BCE45}" type="slidenum">
              <a:rPr lang="es-AR" smtClean="0"/>
              <a:pPr/>
              <a:t>9</a:t>
            </a:fld>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23/10/2018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23/10/2018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23/10/2018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23/10/2018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23/10/2018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23/10/2018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23/10/2018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23/10/2018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23/10/2018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23/10/2018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23/10/2018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23/10/2018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916833"/>
            <a:ext cx="7772400" cy="1683618"/>
          </a:xfrm>
        </p:spPr>
        <p:txBody>
          <a:bodyPr>
            <a:normAutofit fontScale="90000"/>
          </a:bodyPr>
          <a:lstStyle/>
          <a:p>
            <a:r>
              <a:rPr lang="es-AR" dirty="0" smtClean="0"/>
              <a:t>Acordada 28.944 – Presentación de </a:t>
            </a:r>
            <a:br>
              <a:rPr lang="es-AR" dirty="0" smtClean="0"/>
            </a:br>
            <a:r>
              <a:rPr lang="es-AR" dirty="0" smtClean="0"/>
              <a:t>documentación digital de Demanda, Contestación y Responde</a:t>
            </a:r>
            <a:endParaRPr lang="es-AR" dirty="0"/>
          </a:p>
        </p:txBody>
      </p:sp>
      <p:sp>
        <p:nvSpPr>
          <p:cNvPr id="3" name="2 CuadroTexto"/>
          <p:cNvSpPr txBox="1"/>
          <p:nvPr/>
        </p:nvSpPr>
        <p:spPr>
          <a:xfrm>
            <a:off x="1835696" y="4293096"/>
            <a:ext cx="5760640" cy="369332"/>
          </a:xfrm>
          <a:prstGeom prst="rect">
            <a:avLst/>
          </a:prstGeom>
          <a:noFill/>
        </p:spPr>
        <p:txBody>
          <a:bodyPr wrap="square" rtlCol="0">
            <a:spAutoFit/>
          </a:bodyPr>
          <a:lstStyle/>
          <a:p>
            <a:r>
              <a:rPr lang="es-AR" dirty="0" smtClean="0"/>
              <a:t>Fuero Civil, Paz, Concursal y Laboral de la 1° Circunscripción</a:t>
            </a:r>
            <a:endParaRPr lang="es-AR" dirty="0"/>
          </a:p>
        </p:txBody>
      </p:sp>
      <p:sp>
        <p:nvSpPr>
          <p:cNvPr id="6" name="5 CuadroTexto"/>
          <p:cNvSpPr txBox="1"/>
          <p:nvPr/>
        </p:nvSpPr>
        <p:spPr>
          <a:xfrm>
            <a:off x="6516216" y="6165304"/>
            <a:ext cx="2448272" cy="523220"/>
          </a:xfrm>
          <a:prstGeom prst="rect">
            <a:avLst/>
          </a:prstGeom>
          <a:noFill/>
        </p:spPr>
        <p:txBody>
          <a:bodyPr wrap="square" rtlCol="0">
            <a:spAutoFit/>
          </a:bodyPr>
          <a:lstStyle/>
          <a:p>
            <a:pPr algn="ctr"/>
            <a:r>
              <a:rPr lang="es-AR" sz="1400" dirty="0" smtClean="0"/>
              <a:t>Secretaría de Gestión y Control</a:t>
            </a:r>
          </a:p>
          <a:p>
            <a:pPr algn="ctr"/>
            <a:r>
              <a:rPr lang="es-AR" sz="1400" dirty="0" smtClean="0"/>
              <a:t>Poder Judicial de Mendoza</a:t>
            </a:r>
            <a:endParaRPr lang="es-AR"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764704"/>
            <a:ext cx="7772400" cy="1470025"/>
          </a:xfrm>
        </p:spPr>
        <p:txBody>
          <a:bodyPr/>
          <a:lstStyle/>
          <a:p>
            <a:r>
              <a:rPr lang="es-AR" dirty="0" smtClean="0"/>
              <a:t>Fuero Concursal: Presentación en concurso/Quiebra</a:t>
            </a:r>
            <a:endParaRPr lang="es-AR" dirty="0"/>
          </a:p>
        </p:txBody>
      </p:sp>
      <p:sp>
        <p:nvSpPr>
          <p:cNvPr id="4" name="3 CuadroTexto"/>
          <p:cNvSpPr txBox="1"/>
          <p:nvPr/>
        </p:nvSpPr>
        <p:spPr>
          <a:xfrm>
            <a:off x="6516216" y="6165304"/>
            <a:ext cx="2448272" cy="523220"/>
          </a:xfrm>
          <a:prstGeom prst="rect">
            <a:avLst/>
          </a:prstGeom>
          <a:noFill/>
        </p:spPr>
        <p:txBody>
          <a:bodyPr wrap="square" rtlCol="0">
            <a:spAutoFit/>
          </a:bodyPr>
          <a:lstStyle/>
          <a:p>
            <a:pPr algn="ctr"/>
            <a:r>
              <a:rPr lang="es-AR" sz="1400" dirty="0" smtClean="0"/>
              <a:t>Secretaría de Gestión y Control</a:t>
            </a:r>
          </a:p>
          <a:p>
            <a:pPr algn="ctr"/>
            <a:r>
              <a:rPr lang="es-AR" sz="1400" dirty="0" smtClean="0"/>
              <a:t>Poder Judicial de Mendoza</a:t>
            </a:r>
            <a:endParaRPr lang="es-AR" sz="1400" dirty="0"/>
          </a:p>
        </p:txBody>
      </p:sp>
      <p:sp>
        <p:nvSpPr>
          <p:cNvPr id="5" name="1 Título"/>
          <p:cNvSpPr txBox="1">
            <a:spLocks/>
          </p:cNvSpPr>
          <p:nvPr/>
        </p:nvSpPr>
        <p:spPr>
          <a:xfrm>
            <a:off x="611560" y="2132856"/>
            <a:ext cx="7772400" cy="4104456"/>
          </a:xfrm>
          <a:prstGeom prst="rect">
            <a:avLst/>
          </a:prstGeom>
        </p:spPr>
        <p:txBody>
          <a:bodyPr vert="horz" lIns="91440" tIns="45720" rIns="91440" bIns="45720" rtlCol="0" anchor="ctr">
            <a:noAutofit/>
          </a:bodyPr>
          <a:lstStyle/>
          <a:p>
            <a:pPr>
              <a:buFont typeface="Arial" pitchFamily="34" charset="0"/>
              <a:buChar char="•"/>
            </a:pPr>
            <a:r>
              <a:rPr lang="es-ES_tradnl" sz="2400" dirty="0" smtClean="0">
                <a:latin typeface="+mj-lt"/>
              </a:rPr>
              <a:t>Escrito de Demanda (papel y digital)</a:t>
            </a:r>
            <a:endParaRPr lang="es-AR" sz="2400" dirty="0" smtClean="0">
              <a:latin typeface="+mj-lt"/>
            </a:endParaRPr>
          </a:p>
          <a:p>
            <a:pPr>
              <a:buFont typeface="Arial" pitchFamily="34" charset="0"/>
              <a:buChar char="•"/>
            </a:pPr>
            <a:r>
              <a:rPr lang="es-ES_tradnl" sz="2400" dirty="0" smtClean="0">
                <a:latin typeface="+mj-lt"/>
              </a:rPr>
              <a:t>Documentación (digital</a:t>
            </a:r>
            <a:r>
              <a:rPr lang="es-ES_tradnl" sz="2400" dirty="0" smtClean="0">
                <a:latin typeface="+mj-lt"/>
              </a:rPr>
              <a:t>)</a:t>
            </a:r>
          </a:p>
          <a:p>
            <a:pPr>
              <a:buFont typeface="Arial" pitchFamily="34" charset="0"/>
              <a:buChar char="•"/>
            </a:pPr>
            <a:r>
              <a:rPr lang="es-ES_tradnl" sz="2400" dirty="0" smtClean="0">
                <a:latin typeface="+mj-lt"/>
              </a:rPr>
              <a:t>Legajos, en soporte papel</a:t>
            </a:r>
            <a:endParaRPr lang="es-AR" sz="2400" dirty="0" smtClean="0">
              <a:latin typeface="+mj-lt"/>
            </a:endParaRPr>
          </a:p>
          <a:p>
            <a:pPr>
              <a:buFont typeface="Arial" pitchFamily="34" charset="0"/>
              <a:buChar char="•"/>
            </a:pPr>
            <a:r>
              <a:rPr lang="es-ES_tradnl" sz="2400" dirty="0" smtClean="0">
                <a:latin typeface="+mj-lt"/>
              </a:rPr>
              <a:t>Declaración jurada de la documentación acompañada en el mismo orden en que quedaron digitalizadas y bien diferenciadas. (2 copias)</a:t>
            </a:r>
            <a:endParaRPr lang="es-AR" sz="2400" dirty="0" smtClean="0">
              <a:latin typeface="+mj-lt"/>
            </a:endParaRPr>
          </a:p>
          <a:p>
            <a:pPr>
              <a:buFont typeface="Arial" pitchFamily="34" charset="0"/>
              <a:buChar char="•"/>
            </a:pPr>
            <a:r>
              <a:rPr lang="es-ES_tradnl" sz="2400" dirty="0" smtClean="0">
                <a:latin typeface="+mj-lt"/>
              </a:rPr>
              <a:t>Traslado de la demanda (papel) Hasta el 1º de Mayo</a:t>
            </a:r>
            <a:endParaRPr lang="es-AR" sz="2400" dirty="0" smtClean="0">
              <a:latin typeface="+mj-lt"/>
            </a:endParaRPr>
          </a:p>
          <a:p>
            <a:pPr>
              <a:buFont typeface="Arial" pitchFamily="34" charset="0"/>
              <a:buChar char="•"/>
            </a:pPr>
            <a:r>
              <a:rPr lang="es-ES_tradnl" sz="2400" dirty="0" smtClean="0">
                <a:latin typeface="+mj-lt"/>
              </a:rPr>
              <a:t>PEN DRIVE con una carpeta (por demanda) bien diferenciada por el profesional (con un PDF demanda  otro PDF la documentación)</a:t>
            </a:r>
            <a:endParaRPr kumimoji="0" lang="es-AR" sz="2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764704"/>
            <a:ext cx="7772400" cy="1470025"/>
          </a:xfrm>
        </p:spPr>
        <p:txBody>
          <a:bodyPr/>
          <a:lstStyle/>
          <a:p>
            <a:r>
              <a:rPr lang="es-AR" dirty="0" smtClean="0"/>
              <a:t>Fuero Concursal: Incidente de verificación tardía</a:t>
            </a:r>
            <a:endParaRPr lang="es-AR" dirty="0"/>
          </a:p>
        </p:txBody>
      </p:sp>
      <p:sp>
        <p:nvSpPr>
          <p:cNvPr id="4" name="3 CuadroTexto"/>
          <p:cNvSpPr txBox="1"/>
          <p:nvPr/>
        </p:nvSpPr>
        <p:spPr>
          <a:xfrm>
            <a:off x="6516216" y="6165304"/>
            <a:ext cx="2448272" cy="523220"/>
          </a:xfrm>
          <a:prstGeom prst="rect">
            <a:avLst/>
          </a:prstGeom>
          <a:noFill/>
        </p:spPr>
        <p:txBody>
          <a:bodyPr wrap="square" rtlCol="0">
            <a:spAutoFit/>
          </a:bodyPr>
          <a:lstStyle/>
          <a:p>
            <a:pPr algn="ctr"/>
            <a:r>
              <a:rPr lang="es-AR" sz="1400" dirty="0" smtClean="0"/>
              <a:t>Secretaría de Gestión y Control</a:t>
            </a:r>
          </a:p>
          <a:p>
            <a:pPr algn="ctr"/>
            <a:r>
              <a:rPr lang="es-AR" sz="1400" dirty="0" smtClean="0"/>
              <a:t>Poder Judicial de Mendoza</a:t>
            </a:r>
            <a:endParaRPr lang="es-AR" sz="1400" dirty="0"/>
          </a:p>
        </p:txBody>
      </p:sp>
      <p:sp>
        <p:nvSpPr>
          <p:cNvPr id="5" name="1 Título"/>
          <p:cNvSpPr txBox="1">
            <a:spLocks/>
          </p:cNvSpPr>
          <p:nvPr/>
        </p:nvSpPr>
        <p:spPr>
          <a:xfrm>
            <a:off x="611560" y="2204864"/>
            <a:ext cx="7772400" cy="4104456"/>
          </a:xfrm>
          <a:prstGeom prst="rect">
            <a:avLst/>
          </a:prstGeom>
        </p:spPr>
        <p:txBody>
          <a:bodyPr vert="horz" lIns="91440" tIns="45720" rIns="91440" bIns="45720" rtlCol="0" anchor="ctr">
            <a:noAutofit/>
          </a:bodyPr>
          <a:lstStyle/>
          <a:p>
            <a:pPr>
              <a:buFont typeface="Arial" pitchFamily="34" charset="0"/>
              <a:buChar char="•"/>
            </a:pPr>
            <a:r>
              <a:rPr lang="es-ES_tradnl" sz="2400" dirty="0" smtClean="0">
                <a:latin typeface="+mj-lt"/>
              </a:rPr>
              <a:t>Escrito de Demanda (papel y digital)</a:t>
            </a:r>
            <a:endParaRPr lang="es-AR" sz="2400" dirty="0" smtClean="0">
              <a:latin typeface="+mj-lt"/>
            </a:endParaRPr>
          </a:p>
          <a:p>
            <a:pPr>
              <a:buFont typeface="Arial" pitchFamily="34" charset="0"/>
              <a:buChar char="•"/>
            </a:pPr>
            <a:r>
              <a:rPr lang="es-ES_tradnl" sz="2400" dirty="0" smtClean="0">
                <a:latin typeface="+mj-lt"/>
              </a:rPr>
              <a:t>Documentación (digital)</a:t>
            </a:r>
            <a:endParaRPr lang="es-AR" sz="2400" dirty="0" smtClean="0">
              <a:latin typeface="+mj-lt"/>
            </a:endParaRPr>
          </a:p>
          <a:p>
            <a:pPr>
              <a:buFont typeface="Arial" pitchFamily="34" charset="0"/>
              <a:buChar char="•"/>
            </a:pPr>
            <a:r>
              <a:rPr lang="es-ES_tradnl" sz="2400" dirty="0" smtClean="0">
                <a:latin typeface="+mj-lt"/>
              </a:rPr>
              <a:t>Declaración jurada de la documentación acompañada en el mismo orden en que quedaron digitalizadas y bien diferenciadas. (2 copias)</a:t>
            </a:r>
            <a:endParaRPr lang="es-AR" sz="2400" dirty="0" smtClean="0">
              <a:latin typeface="+mj-lt"/>
            </a:endParaRPr>
          </a:p>
          <a:p>
            <a:pPr>
              <a:buFont typeface="Arial" pitchFamily="34" charset="0"/>
              <a:buChar char="•"/>
            </a:pPr>
            <a:r>
              <a:rPr lang="es-ES_tradnl" sz="2400" dirty="0" smtClean="0">
                <a:latin typeface="+mj-lt"/>
              </a:rPr>
              <a:t>Traslado de la demanda (papel) Hasta el 1º de Mayo</a:t>
            </a:r>
            <a:endParaRPr lang="es-AR" sz="2400" dirty="0" smtClean="0">
              <a:latin typeface="+mj-lt"/>
            </a:endParaRPr>
          </a:p>
          <a:p>
            <a:pPr>
              <a:buFont typeface="Arial" pitchFamily="34" charset="0"/>
              <a:buChar char="•"/>
            </a:pPr>
            <a:r>
              <a:rPr lang="es-ES_tradnl" sz="2400" dirty="0" smtClean="0">
                <a:latin typeface="+mj-lt"/>
              </a:rPr>
              <a:t>PEN DRIVE con una carpeta (por demanda) bien diferenciada por el profesional (con un PDF demanda  otro PDF la documentación)</a:t>
            </a:r>
            <a:endParaRPr kumimoji="0" lang="es-AR" sz="2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764704"/>
            <a:ext cx="7772400" cy="1470025"/>
          </a:xfrm>
        </p:spPr>
        <p:txBody>
          <a:bodyPr/>
          <a:lstStyle/>
          <a:p>
            <a:r>
              <a:rPr lang="es-AR" dirty="0" smtClean="0"/>
              <a:t>Fuero Concursal: Incidente de verificación revisión</a:t>
            </a:r>
            <a:endParaRPr lang="es-AR" dirty="0"/>
          </a:p>
        </p:txBody>
      </p:sp>
      <p:sp>
        <p:nvSpPr>
          <p:cNvPr id="4" name="3 CuadroTexto"/>
          <p:cNvSpPr txBox="1"/>
          <p:nvPr/>
        </p:nvSpPr>
        <p:spPr>
          <a:xfrm>
            <a:off x="6516216" y="6165304"/>
            <a:ext cx="2448272" cy="523220"/>
          </a:xfrm>
          <a:prstGeom prst="rect">
            <a:avLst/>
          </a:prstGeom>
          <a:noFill/>
        </p:spPr>
        <p:txBody>
          <a:bodyPr wrap="square" rtlCol="0">
            <a:spAutoFit/>
          </a:bodyPr>
          <a:lstStyle/>
          <a:p>
            <a:pPr algn="ctr"/>
            <a:r>
              <a:rPr lang="es-AR" sz="1400" dirty="0" smtClean="0"/>
              <a:t>Secretaría de Gestión y Control</a:t>
            </a:r>
          </a:p>
          <a:p>
            <a:pPr algn="ctr"/>
            <a:r>
              <a:rPr lang="es-AR" sz="1400" dirty="0" smtClean="0"/>
              <a:t>Poder Judicial de Mendoza</a:t>
            </a:r>
            <a:endParaRPr lang="es-AR" sz="1400" dirty="0"/>
          </a:p>
        </p:txBody>
      </p:sp>
      <p:sp>
        <p:nvSpPr>
          <p:cNvPr id="5" name="1 Título"/>
          <p:cNvSpPr txBox="1">
            <a:spLocks/>
          </p:cNvSpPr>
          <p:nvPr/>
        </p:nvSpPr>
        <p:spPr>
          <a:xfrm>
            <a:off x="611560" y="2204864"/>
            <a:ext cx="7772400" cy="4104456"/>
          </a:xfrm>
          <a:prstGeom prst="rect">
            <a:avLst/>
          </a:prstGeom>
        </p:spPr>
        <p:txBody>
          <a:bodyPr vert="horz" lIns="91440" tIns="45720" rIns="91440" bIns="45720" rtlCol="0" anchor="ctr">
            <a:noAutofit/>
          </a:bodyPr>
          <a:lstStyle/>
          <a:p>
            <a:pPr>
              <a:buFont typeface="Arial" pitchFamily="34" charset="0"/>
              <a:buChar char="•"/>
            </a:pPr>
            <a:r>
              <a:rPr lang="es-ES_tradnl" sz="2400" dirty="0" smtClean="0">
                <a:latin typeface="+mj-lt"/>
              </a:rPr>
              <a:t>Escrito de Demanda (papel y digital)</a:t>
            </a:r>
            <a:endParaRPr lang="es-AR" sz="2400" dirty="0" smtClean="0">
              <a:latin typeface="+mj-lt"/>
            </a:endParaRPr>
          </a:p>
          <a:p>
            <a:pPr>
              <a:buFont typeface="Arial" pitchFamily="34" charset="0"/>
              <a:buChar char="•"/>
            </a:pPr>
            <a:r>
              <a:rPr lang="es-ES_tradnl" sz="2400" dirty="0" smtClean="0">
                <a:latin typeface="+mj-lt"/>
              </a:rPr>
              <a:t>Documentación (digital)</a:t>
            </a:r>
            <a:endParaRPr lang="es-AR" sz="2400" dirty="0" smtClean="0">
              <a:latin typeface="+mj-lt"/>
            </a:endParaRPr>
          </a:p>
          <a:p>
            <a:pPr>
              <a:buFont typeface="Arial" pitchFamily="34" charset="0"/>
              <a:buChar char="•"/>
            </a:pPr>
            <a:r>
              <a:rPr lang="es-ES_tradnl" sz="2400" dirty="0" smtClean="0">
                <a:latin typeface="+mj-lt"/>
              </a:rPr>
              <a:t>Declaración jurada de la documentación acompañada en el mismo orden en que quedaron digitalizadas y bien diferenciadas. (2 copias)</a:t>
            </a:r>
            <a:endParaRPr lang="es-AR" sz="2400" dirty="0" smtClean="0">
              <a:latin typeface="+mj-lt"/>
            </a:endParaRPr>
          </a:p>
          <a:p>
            <a:pPr>
              <a:buFont typeface="Arial" pitchFamily="34" charset="0"/>
              <a:buChar char="•"/>
            </a:pPr>
            <a:r>
              <a:rPr lang="es-ES_tradnl" sz="2400" dirty="0" smtClean="0">
                <a:latin typeface="+mj-lt"/>
              </a:rPr>
              <a:t>Traslado de la demanda (papel) Hasta el 1º de Mayo</a:t>
            </a:r>
            <a:endParaRPr lang="es-AR" sz="2400" dirty="0" smtClean="0">
              <a:latin typeface="+mj-lt"/>
            </a:endParaRPr>
          </a:p>
          <a:p>
            <a:pPr>
              <a:buFont typeface="Arial" pitchFamily="34" charset="0"/>
              <a:buChar char="•"/>
            </a:pPr>
            <a:r>
              <a:rPr lang="es-ES_tradnl" sz="2400" dirty="0" smtClean="0">
                <a:latin typeface="+mj-lt"/>
              </a:rPr>
              <a:t>PEN DRIVE con una carpeta (por demanda) bien diferenciada por el profesional (con un PDF demanda  otro PDF la documentación)</a:t>
            </a:r>
            <a:endParaRPr kumimoji="0" lang="es-AR" sz="2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764704"/>
            <a:ext cx="7772400" cy="1470025"/>
          </a:xfrm>
        </p:spPr>
        <p:txBody>
          <a:bodyPr/>
          <a:lstStyle/>
          <a:p>
            <a:r>
              <a:rPr lang="es-AR" dirty="0" smtClean="0"/>
              <a:t>Fuero Concursal: Incidente de pronto pago</a:t>
            </a:r>
            <a:endParaRPr lang="es-AR" dirty="0"/>
          </a:p>
        </p:txBody>
      </p:sp>
      <p:sp>
        <p:nvSpPr>
          <p:cNvPr id="4" name="3 CuadroTexto"/>
          <p:cNvSpPr txBox="1"/>
          <p:nvPr/>
        </p:nvSpPr>
        <p:spPr>
          <a:xfrm>
            <a:off x="6516216" y="6165304"/>
            <a:ext cx="2448272" cy="523220"/>
          </a:xfrm>
          <a:prstGeom prst="rect">
            <a:avLst/>
          </a:prstGeom>
          <a:noFill/>
        </p:spPr>
        <p:txBody>
          <a:bodyPr wrap="square" rtlCol="0">
            <a:spAutoFit/>
          </a:bodyPr>
          <a:lstStyle/>
          <a:p>
            <a:pPr algn="ctr"/>
            <a:r>
              <a:rPr lang="es-AR" sz="1400" dirty="0" smtClean="0"/>
              <a:t>Secretaría de Gestión y Control</a:t>
            </a:r>
          </a:p>
          <a:p>
            <a:pPr algn="ctr"/>
            <a:r>
              <a:rPr lang="es-AR" sz="1400" dirty="0" smtClean="0"/>
              <a:t>Poder Judicial de Mendoza</a:t>
            </a:r>
            <a:endParaRPr lang="es-AR" sz="1400" dirty="0"/>
          </a:p>
        </p:txBody>
      </p:sp>
      <p:sp>
        <p:nvSpPr>
          <p:cNvPr id="5" name="1 Título"/>
          <p:cNvSpPr txBox="1">
            <a:spLocks/>
          </p:cNvSpPr>
          <p:nvPr/>
        </p:nvSpPr>
        <p:spPr>
          <a:xfrm>
            <a:off x="611560" y="2204864"/>
            <a:ext cx="7772400" cy="4104456"/>
          </a:xfrm>
          <a:prstGeom prst="rect">
            <a:avLst/>
          </a:prstGeom>
        </p:spPr>
        <p:txBody>
          <a:bodyPr vert="horz" lIns="91440" tIns="45720" rIns="91440" bIns="45720" rtlCol="0" anchor="ctr">
            <a:noAutofit/>
          </a:bodyPr>
          <a:lstStyle/>
          <a:p>
            <a:pPr>
              <a:buFont typeface="Arial" pitchFamily="34" charset="0"/>
              <a:buChar char="•"/>
            </a:pPr>
            <a:r>
              <a:rPr lang="es-ES_tradnl" sz="2400" dirty="0" smtClean="0">
                <a:latin typeface="+mj-lt"/>
              </a:rPr>
              <a:t>Escrito de Demanda (papel y digital)</a:t>
            </a:r>
            <a:endParaRPr lang="es-AR" sz="2400" dirty="0" smtClean="0">
              <a:latin typeface="+mj-lt"/>
            </a:endParaRPr>
          </a:p>
          <a:p>
            <a:pPr>
              <a:buFont typeface="Arial" pitchFamily="34" charset="0"/>
              <a:buChar char="•"/>
            </a:pPr>
            <a:r>
              <a:rPr lang="es-ES_tradnl" sz="2400" dirty="0" smtClean="0">
                <a:latin typeface="+mj-lt"/>
              </a:rPr>
              <a:t>Documentación (digital)</a:t>
            </a:r>
            <a:endParaRPr lang="es-AR" sz="2400" dirty="0" smtClean="0">
              <a:latin typeface="+mj-lt"/>
            </a:endParaRPr>
          </a:p>
          <a:p>
            <a:pPr>
              <a:buFont typeface="Arial" pitchFamily="34" charset="0"/>
              <a:buChar char="•"/>
            </a:pPr>
            <a:r>
              <a:rPr lang="es-ES_tradnl" sz="2400" dirty="0" smtClean="0">
                <a:latin typeface="+mj-lt"/>
              </a:rPr>
              <a:t>Declaración jurada de la documentación acompañada en el mismo orden en que quedaron digitalizadas y bien diferenciadas. (2 copias)</a:t>
            </a:r>
            <a:endParaRPr lang="es-AR" sz="2400" dirty="0" smtClean="0">
              <a:latin typeface="+mj-lt"/>
            </a:endParaRPr>
          </a:p>
          <a:p>
            <a:pPr>
              <a:buFont typeface="Arial" pitchFamily="34" charset="0"/>
              <a:buChar char="•"/>
            </a:pPr>
            <a:r>
              <a:rPr lang="es-ES_tradnl" sz="2400" dirty="0" smtClean="0">
                <a:latin typeface="+mj-lt"/>
              </a:rPr>
              <a:t>Traslado de la demanda (papel) Hasta el 1º de Mayo</a:t>
            </a:r>
            <a:endParaRPr lang="es-AR" sz="2400" dirty="0" smtClean="0">
              <a:latin typeface="+mj-lt"/>
            </a:endParaRPr>
          </a:p>
          <a:p>
            <a:pPr>
              <a:buFont typeface="Arial" pitchFamily="34" charset="0"/>
              <a:buChar char="•"/>
            </a:pPr>
            <a:r>
              <a:rPr lang="es-ES_tradnl" sz="2400" dirty="0" smtClean="0">
                <a:latin typeface="+mj-lt"/>
              </a:rPr>
              <a:t>PEN DRIVE con una carpeta (por demanda) bien diferenciada por el profesional (con un PDF demanda  otro PDF la documentación)</a:t>
            </a:r>
            <a:endParaRPr kumimoji="0" lang="es-AR" sz="2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692696"/>
            <a:ext cx="7772400" cy="1470025"/>
          </a:xfrm>
        </p:spPr>
        <p:txBody>
          <a:bodyPr/>
          <a:lstStyle/>
          <a:p>
            <a:r>
              <a:rPr lang="es-AR" dirty="0" smtClean="0"/>
              <a:t>Espacio para preguntas</a:t>
            </a:r>
            <a:endParaRPr lang="es-AR" dirty="0"/>
          </a:p>
        </p:txBody>
      </p:sp>
      <p:sp>
        <p:nvSpPr>
          <p:cNvPr id="4" name="3 CuadroTexto"/>
          <p:cNvSpPr txBox="1"/>
          <p:nvPr/>
        </p:nvSpPr>
        <p:spPr>
          <a:xfrm>
            <a:off x="6516216" y="6165304"/>
            <a:ext cx="2448272" cy="523220"/>
          </a:xfrm>
          <a:prstGeom prst="rect">
            <a:avLst/>
          </a:prstGeom>
          <a:noFill/>
        </p:spPr>
        <p:txBody>
          <a:bodyPr wrap="square" rtlCol="0">
            <a:spAutoFit/>
          </a:bodyPr>
          <a:lstStyle/>
          <a:p>
            <a:pPr algn="ctr"/>
            <a:r>
              <a:rPr lang="es-AR" sz="1400" dirty="0" smtClean="0"/>
              <a:t>Secretaría de Gestión y Control</a:t>
            </a:r>
          </a:p>
          <a:p>
            <a:pPr algn="ctr"/>
            <a:r>
              <a:rPr lang="es-AR" sz="1400" dirty="0" smtClean="0"/>
              <a:t>Poder Judicial de Mendoza</a:t>
            </a:r>
            <a:endParaRPr lang="es-AR"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276872"/>
            <a:ext cx="8229600" cy="1143000"/>
          </a:xfrm>
        </p:spPr>
        <p:txBody>
          <a:bodyPr>
            <a:noAutofit/>
          </a:bodyPr>
          <a:lstStyle/>
          <a:p>
            <a:r>
              <a:rPr lang="es-AR" sz="8800" dirty="0" smtClean="0"/>
              <a:t>¡Muchas gracias!</a:t>
            </a:r>
            <a:endParaRPr lang="es-AR" sz="8800" dirty="0"/>
          </a:p>
        </p:txBody>
      </p:sp>
      <p:sp>
        <p:nvSpPr>
          <p:cNvPr id="3" name="2 Marcador de contenido"/>
          <p:cNvSpPr>
            <a:spLocks noGrp="1"/>
          </p:cNvSpPr>
          <p:nvPr>
            <p:ph idx="1"/>
          </p:nvPr>
        </p:nvSpPr>
        <p:spPr>
          <a:xfrm>
            <a:off x="539552" y="4653136"/>
            <a:ext cx="8229600" cy="1756792"/>
          </a:xfrm>
        </p:spPr>
        <p:txBody>
          <a:bodyPr>
            <a:normAutofit/>
          </a:bodyPr>
          <a:lstStyle/>
          <a:p>
            <a:pPr algn="ctr">
              <a:buNone/>
            </a:pPr>
            <a:r>
              <a:rPr lang="es-AR" sz="4800" dirty="0" smtClean="0"/>
              <a:t>Secretaría de Gestión y Control</a:t>
            </a:r>
          </a:p>
          <a:p>
            <a:pPr algn="ctr">
              <a:buNone/>
            </a:pPr>
            <a:r>
              <a:rPr lang="es-AR" sz="4800" dirty="0" smtClean="0"/>
              <a:t>Poder Judicial de Mendoza</a:t>
            </a:r>
            <a:endParaRPr lang="es-AR"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60649"/>
            <a:ext cx="3312368" cy="576064"/>
          </a:xfrm>
        </p:spPr>
        <p:txBody>
          <a:bodyPr>
            <a:normAutofit fontScale="90000"/>
          </a:bodyPr>
          <a:lstStyle/>
          <a:p>
            <a:r>
              <a:rPr lang="es-AR" dirty="0" smtClean="0"/>
              <a:t>Expositores</a:t>
            </a:r>
            <a:endParaRPr lang="es-AR" dirty="0"/>
          </a:p>
        </p:txBody>
      </p:sp>
      <p:sp>
        <p:nvSpPr>
          <p:cNvPr id="5" name="4 CuadroTexto"/>
          <p:cNvSpPr txBox="1"/>
          <p:nvPr/>
        </p:nvSpPr>
        <p:spPr>
          <a:xfrm>
            <a:off x="827584" y="1412776"/>
            <a:ext cx="5688673" cy="2246769"/>
          </a:xfrm>
          <a:prstGeom prst="rect">
            <a:avLst/>
          </a:prstGeom>
          <a:noFill/>
        </p:spPr>
        <p:txBody>
          <a:bodyPr wrap="none" rtlCol="0">
            <a:spAutoFit/>
          </a:bodyPr>
          <a:lstStyle/>
          <a:p>
            <a:pPr>
              <a:buFont typeface="Arial" pitchFamily="34" charset="0"/>
              <a:buChar char="•"/>
            </a:pPr>
            <a:r>
              <a:rPr lang="es-AR" sz="2000" dirty="0" smtClean="0"/>
              <a:t>Carlos Quiroga, Escribano</a:t>
            </a:r>
          </a:p>
          <a:p>
            <a:pPr>
              <a:buFont typeface="Arial" pitchFamily="34" charset="0"/>
              <a:buChar char="•"/>
            </a:pPr>
            <a:endParaRPr lang="es-AR" sz="2000" dirty="0" smtClean="0"/>
          </a:p>
          <a:p>
            <a:pPr>
              <a:buFont typeface="Arial" pitchFamily="34" charset="0"/>
              <a:buChar char="•"/>
            </a:pPr>
            <a:r>
              <a:rPr lang="es-AR" sz="2000" dirty="0" smtClean="0"/>
              <a:t>Clara Acosta, Abogada</a:t>
            </a:r>
          </a:p>
          <a:p>
            <a:pPr>
              <a:buFont typeface="Arial" pitchFamily="34" charset="0"/>
              <a:buChar char="•"/>
            </a:pPr>
            <a:endParaRPr lang="es-AR" sz="2000" dirty="0" smtClean="0"/>
          </a:p>
          <a:p>
            <a:pPr>
              <a:buFont typeface="Arial" pitchFamily="34" charset="0"/>
              <a:buChar char="•"/>
            </a:pPr>
            <a:r>
              <a:rPr lang="es-AR" sz="2000" dirty="0" smtClean="0"/>
              <a:t>Joaquín Soler, Ingeniero en Sistemas de Información</a:t>
            </a:r>
          </a:p>
          <a:p>
            <a:pPr>
              <a:buFont typeface="Arial" pitchFamily="34" charset="0"/>
              <a:buChar char="•"/>
            </a:pPr>
            <a:endParaRPr lang="es-AR" sz="2000" dirty="0" smtClean="0"/>
          </a:p>
          <a:p>
            <a:pPr algn="ctr"/>
            <a:r>
              <a:rPr lang="es-AR" sz="2000" dirty="0" smtClean="0"/>
              <a:t>Secretaría de Gestión y Control</a:t>
            </a:r>
            <a:endParaRPr lang="es-AR" sz="2000" dirty="0"/>
          </a:p>
        </p:txBody>
      </p:sp>
      <p:sp>
        <p:nvSpPr>
          <p:cNvPr id="6" name="5 CuadroTexto"/>
          <p:cNvSpPr txBox="1"/>
          <p:nvPr/>
        </p:nvSpPr>
        <p:spPr>
          <a:xfrm>
            <a:off x="6516216" y="6165304"/>
            <a:ext cx="2448272" cy="523220"/>
          </a:xfrm>
          <a:prstGeom prst="rect">
            <a:avLst/>
          </a:prstGeom>
          <a:noFill/>
        </p:spPr>
        <p:txBody>
          <a:bodyPr wrap="square" rtlCol="0">
            <a:spAutoFit/>
          </a:bodyPr>
          <a:lstStyle/>
          <a:p>
            <a:pPr algn="ctr"/>
            <a:r>
              <a:rPr lang="es-AR" sz="1400" dirty="0" smtClean="0"/>
              <a:t>Secretaría de Gestión y Control</a:t>
            </a:r>
          </a:p>
          <a:p>
            <a:pPr algn="ctr"/>
            <a:r>
              <a:rPr lang="es-AR" sz="1400" dirty="0" smtClean="0"/>
              <a:t>Poder Judicial de Mendoza</a:t>
            </a:r>
            <a:endParaRPr lang="es-AR"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548680"/>
            <a:ext cx="7772400" cy="1470025"/>
          </a:xfrm>
        </p:spPr>
        <p:txBody>
          <a:bodyPr/>
          <a:lstStyle/>
          <a:p>
            <a:r>
              <a:rPr lang="es-AR" dirty="0" smtClean="0"/>
              <a:t>Objetivos</a:t>
            </a:r>
            <a:endParaRPr lang="es-AR" dirty="0"/>
          </a:p>
        </p:txBody>
      </p:sp>
      <p:sp>
        <p:nvSpPr>
          <p:cNvPr id="3" name="1 Título"/>
          <p:cNvSpPr txBox="1">
            <a:spLocks/>
          </p:cNvSpPr>
          <p:nvPr/>
        </p:nvSpPr>
        <p:spPr>
          <a:xfrm>
            <a:off x="827584" y="2060848"/>
            <a:ext cx="7772400" cy="2520280"/>
          </a:xfrm>
          <a:prstGeom prst="rect">
            <a:avLst/>
          </a:prstGeom>
        </p:spPr>
        <p:txBody>
          <a:bodyPr vert="horz" lIns="91440" tIns="45720" rIns="91440" bIns="45720" rtlCol="0" anchor="ctr">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AR" sz="2800" dirty="0" smtClean="0">
                <a:latin typeface="+mj-lt"/>
                <a:ea typeface="+mj-ea"/>
                <a:cs typeface="+mj-cs"/>
              </a:rPr>
              <a:t>La acordada 28.944 </a:t>
            </a:r>
            <a:r>
              <a:rPr lang="es-AR" sz="2800" dirty="0" err="1" smtClean="0">
                <a:latin typeface="+mj-lt"/>
                <a:ea typeface="+mj-ea"/>
                <a:cs typeface="+mj-cs"/>
              </a:rPr>
              <a:t>preve</a:t>
            </a:r>
            <a:r>
              <a:rPr lang="es-AR" sz="2800" dirty="0" smtClean="0">
                <a:latin typeface="+mj-lt"/>
                <a:ea typeface="+mj-ea"/>
                <a:cs typeface="+mj-cs"/>
              </a:rPr>
              <a:t> facilitar el uso adecuado de los medios electrónicos de los que dispone la Justicia para el ordenamiento procesal, permitiendo la incorporación digital de documentación en la instancia que el proceso lo permita, facilitando así, el acceso y mejorar el desempeño de la Justicia.</a:t>
            </a:r>
            <a:endParaRPr kumimoji="0" lang="es-AR"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4 CuadroTexto"/>
          <p:cNvSpPr txBox="1"/>
          <p:nvPr/>
        </p:nvSpPr>
        <p:spPr>
          <a:xfrm>
            <a:off x="6516216" y="6165304"/>
            <a:ext cx="2448272" cy="523220"/>
          </a:xfrm>
          <a:prstGeom prst="rect">
            <a:avLst/>
          </a:prstGeom>
          <a:noFill/>
        </p:spPr>
        <p:txBody>
          <a:bodyPr wrap="square" rtlCol="0">
            <a:spAutoFit/>
          </a:bodyPr>
          <a:lstStyle/>
          <a:p>
            <a:pPr algn="ctr"/>
            <a:r>
              <a:rPr lang="es-AR" sz="1400" dirty="0" smtClean="0"/>
              <a:t>Secretaría de Gestión y Control</a:t>
            </a:r>
          </a:p>
          <a:p>
            <a:pPr algn="ctr"/>
            <a:r>
              <a:rPr lang="es-AR" sz="1400" dirty="0" smtClean="0"/>
              <a:t>Poder Judicial de Mendoza</a:t>
            </a:r>
            <a:endParaRPr lang="es-AR"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548680"/>
            <a:ext cx="7772400" cy="1470025"/>
          </a:xfrm>
        </p:spPr>
        <p:txBody>
          <a:bodyPr/>
          <a:lstStyle/>
          <a:p>
            <a:r>
              <a:rPr lang="es-AR" dirty="0" smtClean="0"/>
              <a:t>Ventajas</a:t>
            </a:r>
            <a:endParaRPr lang="es-AR" dirty="0"/>
          </a:p>
        </p:txBody>
      </p:sp>
      <p:sp>
        <p:nvSpPr>
          <p:cNvPr id="3" name="1 Título"/>
          <p:cNvSpPr txBox="1">
            <a:spLocks/>
          </p:cNvSpPr>
          <p:nvPr/>
        </p:nvSpPr>
        <p:spPr>
          <a:xfrm>
            <a:off x="827584" y="2132856"/>
            <a:ext cx="7772400" cy="2016224"/>
          </a:xfrm>
          <a:prstGeom prst="rect">
            <a:avLst/>
          </a:prstGeom>
        </p:spPr>
        <p:txBody>
          <a:bodyPr vert="horz" lIns="91440" tIns="45720" rIns="91440" bIns="45720" rtlCol="0" anchor="ctr">
            <a:noAutofit/>
          </a:bodyPr>
          <a:lstStyle/>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r>
              <a:rPr lang="es-AR" sz="2800" noProof="0" dirty="0" smtClean="0">
                <a:latin typeface="+mj-lt"/>
                <a:ea typeface="+mj-ea"/>
                <a:cs typeface="+mj-cs"/>
              </a:rPr>
              <a:t>Mejorar el desempeño de los recursos humanos y materiales del Poder Judicial.</a:t>
            </a:r>
          </a:p>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r>
              <a:rPr lang="es-AR" sz="2800" dirty="0" smtClean="0">
                <a:latin typeface="+mj-lt"/>
                <a:ea typeface="+mj-ea"/>
                <a:cs typeface="+mj-cs"/>
              </a:rPr>
              <a:t>Evitar la duplicidad de tareas en los Tribunales  (digital/papel)</a:t>
            </a:r>
          </a:p>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r>
              <a:rPr lang="es-AR" sz="2800" noProof="0" dirty="0" smtClean="0">
                <a:latin typeface="+mj-lt"/>
                <a:ea typeface="+mj-ea"/>
                <a:cs typeface="+mj-cs"/>
              </a:rPr>
              <a:t>Profundizar la política de </a:t>
            </a:r>
            <a:r>
              <a:rPr lang="es-AR" sz="2800" b="1" noProof="0" dirty="0" err="1" smtClean="0">
                <a:latin typeface="+mj-lt"/>
                <a:ea typeface="+mj-ea"/>
                <a:cs typeface="+mj-cs"/>
              </a:rPr>
              <a:t>despapelización</a:t>
            </a:r>
            <a:r>
              <a:rPr lang="es-AR" sz="2800" noProof="0" dirty="0" smtClean="0">
                <a:latin typeface="+mj-lt"/>
                <a:ea typeface="+mj-ea"/>
                <a:cs typeface="+mj-cs"/>
              </a:rPr>
              <a:t>.</a:t>
            </a:r>
            <a:endParaRPr kumimoji="0" lang="es-AR"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4 CuadroTexto"/>
          <p:cNvSpPr txBox="1"/>
          <p:nvPr/>
        </p:nvSpPr>
        <p:spPr>
          <a:xfrm>
            <a:off x="6516216" y="6165304"/>
            <a:ext cx="2448272" cy="523220"/>
          </a:xfrm>
          <a:prstGeom prst="rect">
            <a:avLst/>
          </a:prstGeom>
          <a:noFill/>
        </p:spPr>
        <p:txBody>
          <a:bodyPr wrap="square" rtlCol="0">
            <a:spAutoFit/>
          </a:bodyPr>
          <a:lstStyle/>
          <a:p>
            <a:pPr algn="ctr"/>
            <a:r>
              <a:rPr lang="es-AR" sz="1400" dirty="0" smtClean="0"/>
              <a:t>Secretaría de Gestión y Control</a:t>
            </a:r>
          </a:p>
          <a:p>
            <a:pPr algn="ctr"/>
            <a:r>
              <a:rPr lang="es-AR" sz="1400" dirty="0" smtClean="0"/>
              <a:t>Poder Judicial de Mendoza</a:t>
            </a:r>
            <a:endParaRPr lang="es-AR"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692697"/>
            <a:ext cx="7772400" cy="936104"/>
          </a:xfrm>
        </p:spPr>
        <p:txBody>
          <a:bodyPr/>
          <a:lstStyle/>
          <a:p>
            <a:r>
              <a:rPr lang="es-AR" dirty="0" smtClean="0"/>
              <a:t>Aspectos Importantes</a:t>
            </a:r>
            <a:endParaRPr lang="es-AR" dirty="0"/>
          </a:p>
        </p:txBody>
      </p:sp>
      <p:sp>
        <p:nvSpPr>
          <p:cNvPr id="3" name="1 Título"/>
          <p:cNvSpPr txBox="1">
            <a:spLocks/>
          </p:cNvSpPr>
          <p:nvPr/>
        </p:nvSpPr>
        <p:spPr>
          <a:xfrm>
            <a:off x="323528" y="1484784"/>
            <a:ext cx="8568952" cy="1872208"/>
          </a:xfrm>
          <a:prstGeom prst="rect">
            <a:avLst/>
          </a:prstGeom>
        </p:spPr>
        <p:txBody>
          <a:bodyPr vert="horz" lIns="91440" tIns="45720" rIns="91440" bIns="45720" rtlCol="0" anchor="ctr">
            <a:normAutofit lnSpcReduction="10000"/>
          </a:bodyPr>
          <a:lstStyle/>
          <a:p>
            <a:pPr marL="457200" marR="0" lvl="0" indent="-457200" algn="just" defTabSz="914400" rtl="0" eaLnBrk="1" fontAlgn="auto" latinLnBrk="0" hangingPunct="1">
              <a:lnSpc>
                <a:spcPct val="100000"/>
              </a:lnSpc>
              <a:spcBef>
                <a:spcPct val="0"/>
              </a:spcBef>
              <a:spcAft>
                <a:spcPts val="0"/>
              </a:spcAft>
              <a:buClrTx/>
              <a:buSzTx/>
              <a:buFont typeface="Arial" pitchFamily="34" charset="0"/>
              <a:buChar char="•"/>
              <a:tabLst/>
              <a:defRPr/>
            </a:pPr>
            <a:r>
              <a:rPr lang="es-AR" sz="2000" b="1" dirty="0" smtClean="0">
                <a:latin typeface="+mj-lt"/>
                <a:ea typeface="+mj-ea"/>
                <a:cs typeface="+mj-cs"/>
              </a:rPr>
              <a:t>01/11/2018</a:t>
            </a:r>
          </a:p>
          <a:p>
            <a:pPr marL="914400" lvl="1" indent="-457200" algn="just">
              <a:spcBef>
                <a:spcPct val="0"/>
              </a:spcBef>
              <a:buFont typeface="Arial" pitchFamily="34" charset="0"/>
              <a:buChar char="•"/>
            </a:pPr>
            <a:r>
              <a:rPr lang="es-AR" sz="2000" dirty="0" smtClean="0">
                <a:latin typeface="+mj-lt"/>
                <a:ea typeface="+mj-ea"/>
                <a:cs typeface="+mj-cs"/>
              </a:rPr>
              <a:t>Inicio de recepción de demanda, contestación y responde en doble soporte (</a:t>
            </a:r>
            <a:r>
              <a:rPr lang="es-AR" sz="2000" b="1" dirty="0" smtClean="0">
                <a:latin typeface="+mj-lt"/>
                <a:ea typeface="+mj-ea"/>
                <a:cs typeface="+mj-cs"/>
              </a:rPr>
              <a:t>papel y digital</a:t>
            </a:r>
            <a:r>
              <a:rPr lang="es-AR" sz="2000" dirty="0" smtClean="0">
                <a:latin typeface="+mj-lt"/>
                <a:ea typeface="+mj-ea"/>
                <a:cs typeface="+mj-cs"/>
              </a:rPr>
              <a:t>). Se mantiene el </a:t>
            </a:r>
            <a:r>
              <a:rPr lang="es-AR" sz="2000" b="1" dirty="0" smtClean="0">
                <a:latin typeface="+mj-lt"/>
                <a:ea typeface="+mj-ea"/>
                <a:cs typeface="+mj-cs"/>
              </a:rPr>
              <a:t>traslado papel </a:t>
            </a:r>
            <a:r>
              <a:rPr lang="es-AR" sz="2000" dirty="0" smtClean="0">
                <a:latin typeface="+mj-lt"/>
                <a:ea typeface="+mj-ea"/>
                <a:cs typeface="+mj-cs"/>
              </a:rPr>
              <a:t>de la demanda.</a:t>
            </a:r>
          </a:p>
          <a:p>
            <a:pPr marL="914400" lvl="1" indent="-457200" algn="just">
              <a:spcBef>
                <a:spcPct val="0"/>
              </a:spcBef>
              <a:buFont typeface="Arial" pitchFamily="34" charset="0"/>
              <a:buChar char="•"/>
            </a:pPr>
            <a:r>
              <a:rPr lang="es-AR" sz="2000" dirty="0" smtClean="0">
                <a:latin typeface="+mj-lt"/>
                <a:ea typeface="+mj-ea"/>
                <a:cs typeface="+mj-cs"/>
              </a:rPr>
              <a:t>1° Circunscripción: Fuero Civil, Laboral, Paz Letrado y Concursal</a:t>
            </a:r>
          </a:p>
          <a:p>
            <a:pPr marL="914400" lvl="1" indent="-457200" algn="just">
              <a:spcBef>
                <a:spcPct val="0"/>
              </a:spcBef>
              <a:buFont typeface="Arial" pitchFamily="34" charset="0"/>
              <a:buChar char="•"/>
            </a:pPr>
            <a:r>
              <a:rPr lang="es-AR" sz="2000" dirty="0" smtClean="0">
                <a:latin typeface="+mj-lt"/>
                <a:ea typeface="+mj-ea"/>
                <a:cs typeface="+mj-cs"/>
              </a:rPr>
              <a:t>Fuero de Paz Departamental: Las Heras, Rodeo de la Cruz, Maipú, Luján y Chacras de Coria.</a:t>
            </a:r>
          </a:p>
        </p:txBody>
      </p:sp>
      <p:sp>
        <p:nvSpPr>
          <p:cNvPr id="4" name="1 Título"/>
          <p:cNvSpPr txBox="1">
            <a:spLocks/>
          </p:cNvSpPr>
          <p:nvPr/>
        </p:nvSpPr>
        <p:spPr>
          <a:xfrm>
            <a:off x="323528" y="3212976"/>
            <a:ext cx="8640960" cy="1728192"/>
          </a:xfrm>
          <a:prstGeom prst="rect">
            <a:avLst/>
          </a:prstGeom>
        </p:spPr>
        <p:txBody>
          <a:bodyPr vert="horz" lIns="91440" tIns="45720" rIns="91440" bIns="45720" rtlCol="0" anchor="ctr">
            <a:normAutofit/>
          </a:bodyPr>
          <a:lstStyle/>
          <a:p>
            <a:pPr marL="457200" marR="0" lvl="0" indent="-457200" algn="just" defTabSz="914400" rtl="0" eaLnBrk="1" fontAlgn="auto" latinLnBrk="0" hangingPunct="1">
              <a:lnSpc>
                <a:spcPct val="100000"/>
              </a:lnSpc>
              <a:spcBef>
                <a:spcPct val="0"/>
              </a:spcBef>
              <a:spcAft>
                <a:spcPts val="0"/>
              </a:spcAft>
              <a:buClrTx/>
              <a:buSzTx/>
              <a:buFont typeface="Arial" pitchFamily="34" charset="0"/>
              <a:buChar char="•"/>
              <a:tabLst/>
              <a:defRPr/>
            </a:pPr>
            <a:r>
              <a:rPr lang="es-AR" sz="2000" b="1" dirty="0" smtClean="0">
                <a:latin typeface="+mj-lt"/>
                <a:ea typeface="+mj-ea"/>
                <a:cs typeface="+mj-cs"/>
              </a:rPr>
              <a:t>01/03/2019</a:t>
            </a:r>
          </a:p>
          <a:p>
            <a:pPr marL="914400" lvl="1" indent="-457200" algn="just">
              <a:spcBef>
                <a:spcPct val="0"/>
              </a:spcBef>
              <a:buFont typeface="Arial" pitchFamily="34" charset="0"/>
              <a:buChar char="•"/>
            </a:pPr>
            <a:r>
              <a:rPr lang="es-AR" sz="2000" dirty="0" smtClean="0">
                <a:latin typeface="+mj-lt"/>
                <a:ea typeface="+mj-ea"/>
                <a:cs typeface="+mj-cs"/>
              </a:rPr>
              <a:t>Inicio de recepción de demanda, contestación y responde en soporte solamente digital.</a:t>
            </a:r>
          </a:p>
          <a:p>
            <a:pPr marL="914400" lvl="1" indent="-457200" algn="just">
              <a:spcBef>
                <a:spcPct val="0"/>
              </a:spcBef>
              <a:buFont typeface="Arial" pitchFamily="34" charset="0"/>
              <a:buChar char="•"/>
            </a:pPr>
            <a:r>
              <a:rPr lang="es-AR" sz="2000" dirty="0" smtClean="0">
                <a:latin typeface="+mj-lt"/>
                <a:ea typeface="+mj-ea"/>
                <a:cs typeface="+mj-cs"/>
              </a:rPr>
              <a:t>1° Circunscripción: Se incorpora el fuero Familia</a:t>
            </a:r>
          </a:p>
          <a:p>
            <a:pPr marL="914400" lvl="1" indent="-457200" algn="just">
              <a:spcBef>
                <a:spcPct val="0"/>
              </a:spcBef>
              <a:buFont typeface="Arial" pitchFamily="34" charset="0"/>
              <a:buChar char="•"/>
            </a:pPr>
            <a:r>
              <a:rPr lang="es-AR" sz="2000" dirty="0" smtClean="0">
                <a:latin typeface="+mj-lt"/>
                <a:ea typeface="+mj-ea"/>
                <a:cs typeface="+mj-cs"/>
              </a:rPr>
              <a:t>2°, 3° y 4° Circunscripción: Fuero Civil, Laboral, Paz, Familia y Concursal.</a:t>
            </a:r>
          </a:p>
        </p:txBody>
      </p:sp>
      <p:sp>
        <p:nvSpPr>
          <p:cNvPr id="5" name="1 Título"/>
          <p:cNvSpPr txBox="1">
            <a:spLocks/>
          </p:cNvSpPr>
          <p:nvPr/>
        </p:nvSpPr>
        <p:spPr>
          <a:xfrm>
            <a:off x="323528" y="4869160"/>
            <a:ext cx="8640960" cy="864096"/>
          </a:xfrm>
          <a:prstGeom prst="rect">
            <a:avLst/>
          </a:prstGeom>
        </p:spPr>
        <p:txBody>
          <a:bodyPr vert="horz" lIns="91440" tIns="45720" rIns="91440" bIns="45720" rtlCol="0" anchor="ctr">
            <a:normAutofit/>
          </a:bodyPr>
          <a:lstStyle/>
          <a:p>
            <a:pPr marL="457200" marR="0" lvl="0" indent="-457200" algn="just" defTabSz="914400" rtl="0" eaLnBrk="1" fontAlgn="auto" latinLnBrk="0" hangingPunct="1">
              <a:lnSpc>
                <a:spcPct val="100000"/>
              </a:lnSpc>
              <a:spcBef>
                <a:spcPct val="0"/>
              </a:spcBef>
              <a:spcAft>
                <a:spcPts val="0"/>
              </a:spcAft>
              <a:buClrTx/>
              <a:buSzTx/>
              <a:buFont typeface="Arial" pitchFamily="34" charset="0"/>
              <a:buChar char="•"/>
              <a:tabLst/>
              <a:defRPr/>
            </a:pPr>
            <a:r>
              <a:rPr lang="es-AR" sz="2000" b="1" dirty="0" smtClean="0">
                <a:latin typeface="+mj-lt"/>
                <a:ea typeface="+mj-ea"/>
                <a:cs typeface="+mj-cs"/>
              </a:rPr>
              <a:t>01/05/2019</a:t>
            </a:r>
          </a:p>
          <a:p>
            <a:pPr marL="914400" lvl="1" indent="-457200" algn="just">
              <a:spcBef>
                <a:spcPct val="0"/>
              </a:spcBef>
              <a:buFont typeface="Arial" pitchFamily="34" charset="0"/>
              <a:buChar char="•"/>
            </a:pPr>
            <a:r>
              <a:rPr lang="es-AR" sz="2000" dirty="0" smtClean="0">
                <a:latin typeface="+mj-lt"/>
                <a:ea typeface="+mj-ea"/>
                <a:cs typeface="+mj-cs"/>
              </a:rPr>
              <a:t>Se elimina el traslado de la demanda en soporte papel, sólo digital.</a:t>
            </a:r>
          </a:p>
        </p:txBody>
      </p:sp>
      <p:sp>
        <p:nvSpPr>
          <p:cNvPr id="7" name="6 CuadroTexto"/>
          <p:cNvSpPr txBox="1"/>
          <p:nvPr/>
        </p:nvSpPr>
        <p:spPr>
          <a:xfrm>
            <a:off x="6516216" y="6165304"/>
            <a:ext cx="2448272" cy="523220"/>
          </a:xfrm>
          <a:prstGeom prst="rect">
            <a:avLst/>
          </a:prstGeom>
          <a:noFill/>
        </p:spPr>
        <p:txBody>
          <a:bodyPr wrap="square" rtlCol="0">
            <a:spAutoFit/>
          </a:bodyPr>
          <a:lstStyle/>
          <a:p>
            <a:pPr algn="ctr"/>
            <a:r>
              <a:rPr lang="es-AR" sz="1400" dirty="0" smtClean="0"/>
              <a:t>Secretaría de Gestión y Control</a:t>
            </a:r>
          </a:p>
          <a:p>
            <a:pPr algn="ctr"/>
            <a:r>
              <a:rPr lang="es-AR" sz="1400" dirty="0" smtClean="0"/>
              <a:t>Poder Judicial de Mendoza</a:t>
            </a:r>
            <a:endParaRPr lang="es-AR"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404664"/>
            <a:ext cx="7772400" cy="1470025"/>
          </a:xfrm>
        </p:spPr>
        <p:txBody>
          <a:bodyPr/>
          <a:lstStyle/>
          <a:p>
            <a:r>
              <a:rPr lang="es-AR" dirty="0" smtClean="0"/>
              <a:t>Requisitos generales para la presentación</a:t>
            </a:r>
            <a:endParaRPr lang="es-AR" dirty="0"/>
          </a:p>
        </p:txBody>
      </p:sp>
      <p:sp>
        <p:nvSpPr>
          <p:cNvPr id="3" name="2 CuadroTexto"/>
          <p:cNvSpPr txBox="1"/>
          <p:nvPr/>
        </p:nvSpPr>
        <p:spPr>
          <a:xfrm>
            <a:off x="1043608" y="1916833"/>
            <a:ext cx="5256584" cy="4247317"/>
          </a:xfrm>
          <a:prstGeom prst="rect">
            <a:avLst/>
          </a:prstGeom>
          <a:noFill/>
        </p:spPr>
        <p:txBody>
          <a:bodyPr wrap="square" rtlCol="0">
            <a:spAutoFit/>
          </a:bodyPr>
          <a:lstStyle/>
          <a:p>
            <a:pPr>
              <a:buFont typeface="Arial" pitchFamily="34" charset="0"/>
              <a:buChar char="•"/>
            </a:pPr>
            <a:r>
              <a:rPr lang="es-AR" dirty="0" smtClean="0"/>
              <a:t>Medio</a:t>
            </a:r>
          </a:p>
          <a:p>
            <a:pPr lvl="1">
              <a:buFont typeface="Arial" pitchFamily="34" charset="0"/>
              <a:buChar char="•"/>
            </a:pPr>
            <a:r>
              <a:rPr lang="es-AR" dirty="0" err="1" smtClean="0"/>
              <a:t>Pendrive</a:t>
            </a:r>
            <a:r>
              <a:rPr lang="es-AR" dirty="0" smtClean="0"/>
              <a:t> exclusivamente</a:t>
            </a:r>
          </a:p>
          <a:p>
            <a:pPr>
              <a:buFont typeface="Arial" pitchFamily="34" charset="0"/>
              <a:buChar char="•"/>
            </a:pPr>
            <a:r>
              <a:rPr lang="es-AR" dirty="0" smtClean="0"/>
              <a:t>Carpetas</a:t>
            </a:r>
          </a:p>
          <a:p>
            <a:pPr lvl="1">
              <a:buFont typeface="Arial" pitchFamily="34" charset="0"/>
              <a:buChar char="•"/>
            </a:pPr>
            <a:r>
              <a:rPr lang="es-AR" dirty="0" smtClean="0"/>
              <a:t>Una carpeta por demanda debidamente identificada</a:t>
            </a:r>
          </a:p>
          <a:p>
            <a:pPr>
              <a:buFont typeface="Arial" pitchFamily="34" charset="0"/>
              <a:buChar char="•"/>
            </a:pPr>
            <a:r>
              <a:rPr lang="es-AR" dirty="0" smtClean="0"/>
              <a:t>Archivos</a:t>
            </a:r>
          </a:p>
          <a:p>
            <a:pPr lvl="1">
              <a:buFont typeface="Arial" pitchFamily="34" charset="0"/>
              <a:buChar char="•"/>
            </a:pPr>
            <a:r>
              <a:rPr lang="es-AR" dirty="0" smtClean="0"/>
              <a:t>Escrito de demanda/contesta/responde</a:t>
            </a:r>
          </a:p>
          <a:p>
            <a:pPr lvl="1">
              <a:buFont typeface="Arial" pitchFamily="34" charset="0"/>
              <a:buChar char="•"/>
            </a:pPr>
            <a:r>
              <a:rPr lang="es-AR" dirty="0" smtClean="0"/>
              <a:t>Documentación digitalizada</a:t>
            </a:r>
          </a:p>
          <a:p>
            <a:pPr>
              <a:buFont typeface="Arial" pitchFamily="34" charset="0"/>
              <a:buChar char="•"/>
            </a:pPr>
            <a:r>
              <a:rPr lang="es-AR" dirty="0" smtClean="0"/>
              <a:t>Formato digital</a:t>
            </a:r>
          </a:p>
          <a:p>
            <a:pPr lvl="1">
              <a:buFont typeface="Arial" pitchFamily="34" charset="0"/>
              <a:buChar char="•"/>
            </a:pPr>
            <a:r>
              <a:rPr lang="es-AR" dirty="0" smtClean="0"/>
              <a:t>PDF</a:t>
            </a:r>
          </a:p>
          <a:p>
            <a:pPr lvl="1">
              <a:buFont typeface="Arial" pitchFamily="34" charset="0"/>
              <a:buChar char="•"/>
            </a:pPr>
            <a:r>
              <a:rPr lang="es-AR" dirty="0" smtClean="0"/>
              <a:t>No puede tener hojas en blanco</a:t>
            </a:r>
          </a:p>
          <a:p>
            <a:pPr>
              <a:buFont typeface="Arial" pitchFamily="34" charset="0"/>
              <a:buChar char="•"/>
            </a:pPr>
            <a:r>
              <a:rPr lang="es-AR" dirty="0" smtClean="0"/>
              <a:t>Especificaciones técnicas del archivo</a:t>
            </a:r>
          </a:p>
          <a:p>
            <a:pPr lvl="1">
              <a:buFont typeface="Arial" pitchFamily="34" charset="0"/>
              <a:buChar char="•"/>
            </a:pPr>
            <a:r>
              <a:rPr lang="es-AR" dirty="0" smtClean="0"/>
              <a:t>150 DPI </a:t>
            </a:r>
          </a:p>
          <a:p>
            <a:pPr lvl="1">
              <a:buFont typeface="Arial" pitchFamily="34" charset="0"/>
              <a:buChar char="•"/>
            </a:pPr>
            <a:r>
              <a:rPr lang="es-AR" dirty="0" smtClean="0"/>
              <a:t>150 </a:t>
            </a:r>
            <a:r>
              <a:rPr lang="es-AR" dirty="0" err="1" smtClean="0"/>
              <a:t>Kbytes</a:t>
            </a:r>
            <a:r>
              <a:rPr lang="es-AR" dirty="0" smtClean="0"/>
              <a:t> por imagen</a:t>
            </a:r>
          </a:p>
          <a:p>
            <a:pPr lvl="1">
              <a:buFont typeface="Arial" pitchFamily="34" charset="0"/>
              <a:buChar char="•"/>
            </a:pPr>
            <a:r>
              <a:rPr lang="es-AR" dirty="0" smtClean="0"/>
              <a:t>Escala de grises</a:t>
            </a:r>
          </a:p>
        </p:txBody>
      </p:sp>
      <p:sp>
        <p:nvSpPr>
          <p:cNvPr id="5" name="4 CuadroTexto"/>
          <p:cNvSpPr txBox="1"/>
          <p:nvPr/>
        </p:nvSpPr>
        <p:spPr>
          <a:xfrm>
            <a:off x="6516216" y="6165304"/>
            <a:ext cx="2448272" cy="523220"/>
          </a:xfrm>
          <a:prstGeom prst="rect">
            <a:avLst/>
          </a:prstGeom>
          <a:noFill/>
        </p:spPr>
        <p:txBody>
          <a:bodyPr wrap="square" rtlCol="0">
            <a:spAutoFit/>
          </a:bodyPr>
          <a:lstStyle/>
          <a:p>
            <a:pPr algn="ctr"/>
            <a:r>
              <a:rPr lang="es-AR" sz="1400" dirty="0" smtClean="0"/>
              <a:t>Secretaría de Gestión y Control</a:t>
            </a:r>
          </a:p>
          <a:p>
            <a:pPr algn="ctr"/>
            <a:r>
              <a:rPr lang="es-AR" sz="1400" dirty="0" smtClean="0"/>
              <a:t>Poder Judicial de Mendoza</a:t>
            </a:r>
            <a:endParaRPr lang="es-AR"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404664"/>
            <a:ext cx="7772400" cy="1470025"/>
          </a:xfrm>
        </p:spPr>
        <p:txBody>
          <a:bodyPr/>
          <a:lstStyle/>
          <a:p>
            <a:r>
              <a:rPr lang="es-AR" dirty="0" smtClean="0"/>
              <a:t>Demanda</a:t>
            </a:r>
            <a:endParaRPr lang="es-AR" dirty="0"/>
          </a:p>
        </p:txBody>
      </p:sp>
      <p:sp>
        <p:nvSpPr>
          <p:cNvPr id="3" name="1 Título"/>
          <p:cNvSpPr txBox="1">
            <a:spLocks/>
          </p:cNvSpPr>
          <p:nvPr/>
        </p:nvSpPr>
        <p:spPr>
          <a:xfrm>
            <a:off x="611560" y="1844824"/>
            <a:ext cx="7772400" cy="4104456"/>
          </a:xfrm>
          <a:prstGeom prst="rect">
            <a:avLst/>
          </a:prstGeom>
        </p:spPr>
        <p:txBody>
          <a:bodyPr vert="horz" lIns="91440" tIns="45720" rIns="91440" bIns="45720" rtlCol="0" anchor="ctr">
            <a:noAutofit/>
          </a:bodyPr>
          <a:lstStyle/>
          <a:p>
            <a:pPr>
              <a:buFont typeface="Arial" pitchFamily="34" charset="0"/>
              <a:buChar char="•"/>
            </a:pPr>
            <a:r>
              <a:rPr lang="es-ES_tradnl" sz="2400" dirty="0" smtClean="0">
                <a:latin typeface="+mj-lt"/>
              </a:rPr>
              <a:t>Ficha MECC y boletas de pago de tasa de justicia, aportes y derecho fijo. </a:t>
            </a:r>
            <a:r>
              <a:rPr lang="es-ES_tradnl" sz="2400" dirty="0" smtClean="0">
                <a:latin typeface="+mj-lt"/>
              </a:rPr>
              <a:t>(ver presentación web)</a:t>
            </a:r>
            <a:endParaRPr lang="es-ES_tradnl" sz="2400" dirty="0" smtClean="0">
              <a:latin typeface="+mj-lt"/>
            </a:endParaRPr>
          </a:p>
          <a:p>
            <a:pPr>
              <a:buFont typeface="Arial" pitchFamily="34" charset="0"/>
              <a:buChar char="•"/>
            </a:pPr>
            <a:r>
              <a:rPr lang="es-ES_tradnl" sz="2400" dirty="0" smtClean="0">
                <a:latin typeface="+mj-lt"/>
              </a:rPr>
              <a:t>Escrito de Demanda (papel y digital)</a:t>
            </a:r>
            <a:endParaRPr lang="es-AR" sz="2400" dirty="0" smtClean="0">
              <a:latin typeface="+mj-lt"/>
            </a:endParaRPr>
          </a:p>
          <a:p>
            <a:pPr>
              <a:buFont typeface="Arial" pitchFamily="34" charset="0"/>
              <a:buChar char="•"/>
            </a:pPr>
            <a:r>
              <a:rPr lang="es-ES_tradnl" sz="2400" dirty="0" smtClean="0">
                <a:latin typeface="+mj-lt"/>
              </a:rPr>
              <a:t>Documentación (digital)</a:t>
            </a:r>
            <a:endParaRPr lang="es-AR" sz="2400" dirty="0" smtClean="0">
              <a:latin typeface="+mj-lt"/>
            </a:endParaRPr>
          </a:p>
          <a:p>
            <a:pPr>
              <a:buFont typeface="Arial" pitchFamily="34" charset="0"/>
              <a:buChar char="•"/>
            </a:pPr>
            <a:r>
              <a:rPr lang="es-ES_tradnl" sz="2400" dirty="0" smtClean="0">
                <a:latin typeface="+mj-lt"/>
              </a:rPr>
              <a:t>Declaración jurada de la documentación acompañada en el mismo orden en que quedaron digitalizadas y bien diferenciadas. (2 copias)</a:t>
            </a:r>
            <a:endParaRPr lang="es-AR" sz="2400" dirty="0" smtClean="0">
              <a:latin typeface="+mj-lt"/>
            </a:endParaRPr>
          </a:p>
          <a:p>
            <a:pPr>
              <a:buFont typeface="Arial" pitchFamily="34" charset="0"/>
              <a:buChar char="•"/>
            </a:pPr>
            <a:r>
              <a:rPr lang="es-ES_tradnl" sz="2400" dirty="0" smtClean="0">
                <a:latin typeface="+mj-lt"/>
              </a:rPr>
              <a:t>Traslado de la demanda (papel) Hasta el 1º de Mayo</a:t>
            </a:r>
            <a:endParaRPr lang="es-AR" sz="2400" dirty="0" smtClean="0">
              <a:latin typeface="+mj-lt"/>
            </a:endParaRPr>
          </a:p>
          <a:p>
            <a:pPr>
              <a:buFont typeface="Arial" pitchFamily="34" charset="0"/>
              <a:buChar char="•"/>
            </a:pPr>
            <a:r>
              <a:rPr lang="es-ES_tradnl" sz="2400" dirty="0" smtClean="0">
                <a:latin typeface="+mj-lt"/>
              </a:rPr>
              <a:t>PEN DRIVE con </a:t>
            </a:r>
            <a:r>
              <a:rPr lang="es-ES_tradnl" sz="2400" b="1" dirty="0" smtClean="0">
                <a:latin typeface="+mj-lt"/>
              </a:rPr>
              <a:t>una carpeta </a:t>
            </a:r>
            <a:r>
              <a:rPr lang="es-ES_tradnl" sz="2400" dirty="0" smtClean="0">
                <a:latin typeface="+mj-lt"/>
              </a:rPr>
              <a:t>(por demanda) bien diferenciada por el profesional (con un PDF demanda  otro PDF la documentación)</a:t>
            </a:r>
          </a:p>
          <a:p>
            <a:pPr>
              <a:buFont typeface="Arial" pitchFamily="34" charset="0"/>
              <a:buChar char="•"/>
            </a:pPr>
            <a:r>
              <a:rPr kumimoji="0" lang="es-AR" sz="2400" b="1" i="0" u="none" strike="noStrike" kern="1200" cap="none" spc="0" normalizeH="0" baseline="0" noProof="0" dirty="0" smtClean="0">
                <a:ln>
                  <a:noFill/>
                </a:ln>
                <a:solidFill>
                  <a:schemeClr val="tx2">
                    <a:lumMod val="40000"/>
                    <a:lumOff val="60000"/>
                  </a:schemeClr>
                </a:solidFill>
                <a:effectLst/>
                <a:uLnTx/>
                <a:uFillTx/>
                <a:latin typeface="+mj-lt"/>
                <a:ea typeface="+mj-ea"/>
                <a:cs typeface="+mj-cs"/>
              </a:rPr>
              <a:t>Juicios Monitorios</a:t>
            </a:r>
            <a:r>
              <a:rPr kumimoji="0" lang="es-AR" sz="2400" b="0" i="0" u="none" strike="noStrike" kern="1200" cap="none" spc="0" normalizeH="0" baseline="0" noProof="0" dirty="0" smtClean="0">
                <a:ln>
                  <a:noFill/>
                </a:ln>
                <a:solidFill>
                  <a:schemeClr val="tx1"/>
                </a:solidFill>
                <a:effectLst/>
                <a:uLnTx/>
                <a:uFillTx/>
                <a:latin typeface="+mj-lt"/>
                <a:ea typeface="+mj-ea"/>
                <a:cs typeface="+mj-cs"/>
              </a:rPr>
              <a:t>: Deben acompañar documentación física original</a:t>
            </a:r>
            <a:endParaRPr kumimoji="0" lang="es-AR"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4 CuadroTexto"/>
          <p:cNvSpPr txBox="1"/>
          <p:nvPr/>
        </p:nvSpPr>
        <p:spPr>
          <a:xfrm>
            <a:off x="6516216" y="6165304"/>
            <a:ext cx="2448272" cy="523220"/>
          </a:xfrm>
          <a:prstGeom prst="rect">
            <a:avLst/>
          </a:prstGeom>
          <a:noFill/>
        </p:spPr>
        <p:txBody>
          <a:bodyPr wrap="square" rtlCol="0">
            <a:spAutoFit/>
          </a:bodyPr>
          <a:lstStyle/>
          <a:p>
            <a:pPr algn="ctr"/>
            <a:r>
              <a:rPr lang="es-AR" sz="1400" dirty="0" smtClean="0"/>
              <a:t>Secretaría de Gestión y Control</a:t>
            </a:r>
          </a:p>
          <a:p>
            <a:pPr algn="ctr"/>
            <a:r>
              <a:rPr lang="es-AR" sz="1400" dirty="0" smtClean="0"/>
              <a:t>Poder Judicial de Mendoza</a:t>
            </a:r>
            <a:endParaRPr lang="es-AR"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404664"/>
            <a:ext cx="7772400" cy="1470025"/>
          </a:xfrm>
        </p:spPr>
        <p:txBody>
          <a:bodyPr/>
          <a:lstStyle/>
          <a:p>
            <a:r>
              <a:rPr lang="es-AR" dirty="0" smtClean="0"/>
              <a:t>Contestación</a:t>
            </a:r>
            <a:endParaRPr lang="es-AR" dirty="0"/>
          </a:p>
        </p:txBody>
      </p:sp>
      <p:sp>
        <p:nvSpPr>
          <p:cNvPr id="4" name="3 CuadroTexto"/>
          <p:cNvSpPr txBox="1"/>
          <p:nvPr/>
        </p:nvSpPr>
        <p:spPr>
          <a:xfrm>
            <a:off x="6516216" y="6165304"/>
            <a:ext cx="2448272" cy="523220"/>
          </a:xfrm>
          <a:prstGeom prst="rect">
            <a:avLst/>
          </a:prstGeom>
          <a:noFill/>
        </p:spPr>
        <p:txBody>
          <a:bodyPr wrap="square" rtlCol="0">
            <a:spAutoFit/>
          </a:bodyPr>
          <a:lstStyle/>
          <a:p>
            <a:pPr algn="ctr"/>
            <a:r>
              <a:rPr lang="es-AR" sz="1400" dirty="0" smtClean="0"/>
              <a:t>Secretaría de Gestión y Control</a:t>
            </a:r>
          </a:p>
          <a:p>
            <a:pPr algn="ctr"/>
            <a:r>
              <a:rPr lang="es-AR" sz="1400" dirty="0" smtClean="0"/>
              <a:t>Poder Judicial de Mendoza</a:t>
            </a:r>
            <a:endParaRPr lang="es-AR" sz="1400" dirty="0"/>
          </a:p>
        </p:txBody>
      </p:sp>
      <p:sp>
        <p:nvSpPr>
          <p:cNvPr id="5" name="4 CuadroTexto"/>
          <p:cNvSpPr txBox="1"/>
          <p:nvPr/>
        </p:nvSpPr>
        <p:spPr>
          <a:xfrm>
            <a:off x="611560" y="1700808"/>
            <a:ext cx="7056784" cy="2677656"/>
          </a:xfrm>
          <a:prstGeom prst="rect">
            <a:avLst/>
          </a:prstGeom>
          <a:noFill/>
        </p:spPr>
        <p:txBody>
          <a:bodyPr wrap="square" rtlCol="0">
            <a:spAutoFit/>
          </a:bodyPr>
          <a:lstStyle/>
          <a:p>
            <a:pPr>
              <a:buFont typeface="Arial" pitchFamily="34" charset="0"/>
              <a:buChar char="•"/>
            </a:pPr>
            <a:r>
              <a:rPr lang="es-ES_tradnl" sz="2400" dirty="0" smtClean="0"/>
              <a:t>Escrito en (papel y digital)</a:t>
            </a:r>
            <a:endParaRPr lang="es-AR" sz="2400" dirty="0" smtClean="0"/>
          </a:p>
          <a:p>
            <a:pPr>
              <a:buFont typeface="Arial" pitchFamily="34" charset="0"/>
              <a:buChar char="•"/>
            </a:pPr>
            <a:r>
              <a:rPr lang="es-ES_tradnl" sz="2400" dirty="0" smtClean="0"/>
              <a:t>Documentación (digital)</a:t>
            </a:r>
            <a:endParaRPr lang="es-AR" sz="2400" dirty="0" smtClean="0"/>
          </a:p>
          <a:p>
            <a:pPr>
              <a:buFont typeface="Arial" pitchFamily="34" charset="0"/>
              <a:buChar char="•"/>
            </a:pPr>
            <a:r>
              <a:rPr lang="es-ES_tradnl" sz="2400" dirty="0" smtClean="0"/>
              <a:t>Declaración jurada de la documentación acompañada en orden cronológico y bien diferenciado.</a:t>
            </a:r>
            <a:endParaRPr lang="es-AR" sz="2400" dirty="0" smtClean="0"/>
          </a:p>
          <a:p>
            <a:pPr>
              <a:buFont typeface="Arial" pitchFamily="34" charset="0"/>
              <a:buChar char="•"/>
            </a:pPr>
            <a:r>
              <a:rPr lang="es-ES_tradnl" sz="2400" dirty="0" smtClean="0"/>
              <a:t>PEN DRIVE con una carpeta bien diferenciada por el profesional (con un PDF demanda  otro PDF la documentación)</a:t>
            </a:r>
            <a:endParaRPr lang="es-A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764704"/>
            <a:ext cx="7772400" cy="1470025"/>
          </a:xfrm>
        </p:spPr>
        <p:txBody>
          <a:bodyPr/>
          <a:lstStyle/>
          <a:p>
            <a:r>
              <a:rPr lang="es-AR" dirty="0" smtClean="0"/>
              <a:t>Responde/Reconvención/ 1er Escrito para ser tenido por parte</a:t>
            </a:r>
            <a:endParaRPr lang="es-AR" dirty="0"/>
          </a:p>
        </p:txBody>
      </p:sp>
      <p:sp>
        <p:nvSpPr>
          <p:cNvPr id="4" name="3 CuadroTexto"/>
          <p:cNvSpPr txBox="1"/>
          <p:nvPr/>
        </p:nvSpPr>
        <p:spPr>
          <a:xfrm>
            <a:off x="6516216" y="6165304"/>
            <a:ext cx="2448272" cy="523220"/>
          </a:xfrm>
          <a:prstGeom prst="rect">
            <a:avLst/>
          </a:prstGeom>
          <a:noFill/>
        </p:spPr>
        <p:txBody>
          <a:bodyPr wrap="square" rtlCol="0">
            <a:spAutoFit/>
          </a:bodyPr>
          <a:lstStyle/>
          <a:p>
            <a:pPr algn="ctr"/>
            <a:r>
              <a:rPr lang="es-AR" sz="1400" dirty="0" smtClean="0"/>
              <a:t>Secretaría de Gestión y Control</a:t>
            </a:r>
          </a:p>
          <a:p>
            <a:pPr algn="ctr"/>
            <a:r>
              <a:rPr lang="es-AR" sz="1400" dirty="0" smtClean="0"/>
              <a:t>Poder Judicial de Mendoza</a:t>
            </a:r>
            <a:endParaRPr lang="es-AR" sz="1400" dirty="0"/>
          </a:p>
        </p:txBody>
      </p:sp>
      <p:sp>
        <p:nvSpPr>
          <p:cNvPr id="5" name="4 CuadroTexto"/>
          <p:cNvSpPr txBox="1"/>
          <p:nvPr/>
        </p:nvSpPr>
        <p:spPr>
          <a:xfrm>
            <a:off x="611560" y="2276872"/>
            <a:ext cx="7848872" cy="2677656"/>
          </a:xfrm>
          <a:prstGeom prst="rect">
            <a:avLst/>
          </a:prstGeom>
          <a:noFill/>
        </p:spPr>
        <p:txBody>
          <a:bodyPr wrap="square" rtlCol="0">
            <a:spAutoFit/>
          </a:bodyPr>
          <a:lstStyle/>
          <a:p>
            <a:pPr>
              <a:buFont typeface="Arial" pitchFamily="34" charset="0"/>
              <a:buChar char="•"/>
            </a:pPr>
            <a:r>
              <a:rPr lang="es-ES_tradnl" sz="2400" dirty="0" smtClean="0"/>
              <a:t>Escrito en (papel y digital)</a:t>
            </a:r>
            <a:endParaRPr lang="es-AR" sz="2400" dirty="0" smtClean="0"/>
          </a:p>
          <a:p>
            <a:pPr>
              <a:buFont typeface="Arial" pitchFamily="34" charset="0"/>
              <a:buChar char="•"/>
            </a:pPr>
            <a:r>
              <a:rPr lang="es-ES_tradnl" sz="2400" dirty="0" smtClean="0"/>
              <a:t>Documentación (digital)</a:t>
            </a:r>
            <a:endParaRPr lang="es-AR" sz="2400" dirty="0" smtClean="0"/>
          </a:p>
          <a:p>
            <a:pPr>
              <a:buFont typeface="Arial" pitchFamily="34" charset="0"/>
              <a:buChar char="•"/>
            </a:pPr>
            <a:r>
              <a:rPr lang="es-ES_tradnl" sz="2400" dirty="0" smtClean="0"/>
              <a:t>Declaración jurada de la documentación acompañada en orden cronológico y bien diferenciado. (doble copia)</a:t>
            </a:r>
            <a:endParaRPr lang="es-AR" sz="2400" dirty="0" smtClean="0"/>
          </a:p>
          <a:p>
            <a:pPr>
              <a:buFont typeface="Arial" pitchFamily="34" charset="0"/>
              <a:buChar char="•"/>
            </a:pPr>
            <a:r>
              <a:rPr lang="es-ES_tradnl" sz="2400" dirty="0" smtClean="0"/>
              <a:t>PEN DRIVE con una carpeta bien diferenciada por el profesional (con un PDF demanda  otro PDF la documentación)</a:t>
            </a:r>
            <a:endParaRPr lang="es-AR" dirty="0"/>
          </a:p>
        </p:txBody>
      </p:sp>
    </p:spTree>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9415</TotalTime>
  <Words>959</Words>
  <Application>Microsoft Office PowerPoint</Application>
  <PresentationFormat>Presentación en pantalla (4:3)</PresentationFormat>
  <Paragraphs>132</Paragraphs>
  <Slides>15</Slides>
  <Notes>15</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Acordada 28.944 – Presentación de  documentación digital de Demanda, Contestación y Responde</vt:lpstr>
      <vt:lpstr>Expositores</vt:lpstr>
      <vt:lpstr>Objetivos</vt:lpstr>
      <vt:lpstr>Ventajas</vt:lpstr>
      <vt:lpstr>Aspectos Importantes</vt:lpstr>
      <vt:lpstr>Requisitos generales para la presentación</vt:lpstr>
      <vt:lpstr>Demanda</vt:lpstr>
      <vt:lpstr>Contestación</vt:lpstr>
      <vt:lpstr>Responde/Reconvención/ 1er Escrito para ser tenido por parte</vt:lpstr>
      <vt:lpstr>Fuero Concursal: Presentación en concurso/Quiebra</vt:lpstr>
      <vt:lpstr>Fuero Concursal: Incidente de verificación tardía</vt:lpstr>
      <vt:lpstr>Fuero Concursal: Incidente de verificación revisión</vt:lpstr>
      <vt:lpstr>Fuero Concursal: Incidente de pronto pago</vt:lpstr>
      <vt:lpstr>Espacio para preguntas</vt:lpstr>
      <vt:lpstr>¡Muchas 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Joaquin Ignacio Soler</dc:creator>
  <cp:lastModifiedBy> </cp:lastModifiedBy>
  <cp:revision>435</cp:revision>
  <dcterms:created xsi:type="dcterms:W3CDTF">2018-10-12T17:38:40Z</dcterms:created>
  <dcterms:modified xsi:type="dcterms:W3CDTF">2018-10-23T18:29:25Z</dcterms:modified>
</cp:coreProperties>
</file>